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6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1B8C941-0B91-479C-ADEA-7BA02FC28868}">
  <a:tblStyle styleId="{11B8C941-0B91-479C-ADEA-7BA02FC2886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2A0C1B12-92A8-4FA7-ACF9-E89D39F8ABFF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952"/>
    <p:restoredTop sz="94694"/>
  </p:normalViewPr>
  <p:slideViewPr>
    <p:cSldViewPr snapToGrid="0">
      <p:cViewPr varScale="1">
        <p:scale>
          <a:sx n="234" d="100"/>
          <a:sy n="234" d="100"/>
        </p:scale>
        <p:origin x="1888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dfee6d6b9b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dfee6d6b9b_0_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dfee6d6b9b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2dfee6d6b9b_0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2dfee6d6b9b_0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2dfee6d6b9b_0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2dfee6d6b9b_0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2dfee6d6b9b_0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dfee6d6b9b_0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2dfee6d6b9b_0_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2dfee6d6b9b_0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2dfee6d6b9b_0_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2dfee6d6b9b_0_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2dfee6d6b9b_0_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2dfee6d6b9b_0_1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2dfee6d6b9b_0_1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 dirty="0"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dark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4A4616D1-5401-19B7-970C-EA808567B006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E1AA40D-9844-C6A2-F35D-C88BE0C5D9C9}"/>
              </a:ext>
            </a:extLst>
          </p:cNvPr>
          <p:cNvSpPr txBox="1"/>
          <p:nvPr userDrawn="1"/>
        </p:nvSpPr>
        <p:spPr>
          <a:xfrm>
            <a:off x="4151279" y="4393793"/>
            <a:ext cx="84144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fld id="{00000000-1234-1234-1234-123412341234}" type="slidenum">
              <a:rPr lang="en-US" altLang="ja" sz="1400" b="1" smtClean="0">
                <a:latin typeface="Meiryo" panose="020B0604030504040204" pitchFamily="34" charset="-128"/>
                <a:ea typeface="Meiryo" panose="020B0604030504040204" pitchFamily="34" charset="-128"/>
              </a:rPr>
              <a:pPr algn="ctr"/>
              <a:t>‹#›</a:t>
            </a:fld>
            <a:endParaRPr lang="ja-JP" alt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C78D8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3"/>
          <p:cNvSpPr txBox="1">
            <a:spLocks noGrp="1"/>
          </p:cNvSpPr>
          <p:nvPr>
            <p:ph type="sldNum" idx="4294967295"/>
          </p:nvPr>
        </p:nvSpPr>
        <p:spPr>
          <a:xfrm>
            <a:off x="8594725" y="4662488"/>
            <a:ext cx="549275" cy="393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 sz="1200" b="1">
                <a:solidFill>
                  <a:srgbClr val="000000"/>
                </a:solidFill>
              </a:rPr>
              <a:t>1</a:t>
            </a:fld>
            <a:endParaRPr sz="1200" b="1">
              <a:solidFill>
                <a:srgbClr val="000000"/>
              </a:solidFill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58043D51-C362-6FDE-157E-446D8750C56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C78D8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/>
        </p:nvSpPr>
        <p:spPr>
          <a:xfrm>
            <a:off x="567540" y="934866"/>
            <a:ext cx="8202900" cy="37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 b="1" dirty="0">
                <a:solidFill>
                  <a:schemeClr val="bg1">
                    <a:lumMod val="75000"/>
                    <a:lumOff val="2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タイトル名</a:t>
            </a:r>
            <a:endParaRPr sz="1800" b="1" dirty="0">
              <a:solidFill>
                <a:schemeClr val="bg1">
                  <a:lumMod val="75000"/>
                  <a:lumOff val="25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chemeClr val="dk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4" name="Google Shape;64;p14"/>
          <p:cNvSpPr txBox="1"/>
          <p:nvPr/>
        </p:nvSpPr>
        <p:spPr>
          <a:xfrm>
            <a:off x="567540" y="1330993"/>
            <a:ext cx="7977000" cy="1302643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1800">
                <a:latin typeface="Meiryo" panose="020B0604030504040204" pitchFamily="34" charset="-128"/>
                <a:ea typeface="Meiryo" panose="020B0604030504040204" pitchFamily="34" charset="-128"/>
              </a:rPr>
              <a:t>作品のタイトルを記入</a:t>
            </a:r>
            <a:endParaRPr sz="1800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5" name="Google Shape;65;p14"/>
          <p:cNvSpPr txBox="1"/>
          <p:nvPr/>
        </p:nvSpPr>
        <p:spPr>
          <a:xfrm>
            <a:off x="567540" y="2793361"/>
            <a:ext cx="8161800" cy="37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b="1" dirty="0">
                <a:solidFill>
                  <a:schemeClr val="bg1">
                    <a:lumMod val="75000"/>
                    <a:lumOff val="2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都道府県</a:t>
            </a:r>
            <a:r>
              <a:rPr lang="ja" altLang="en-US" b="1" dirty="0">
                <a:solidFill>
                  <a:schemeClr val="bg1">
                    <a:lumMod val="75000"/>
                    <a:lumOff val="2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・</a:t>
            </a:r>
            <a:r>
              <a:rPr lang="ja" b="1" dirty="0">
                <a:solidFill>
                  <a:schemeClr val="bg1">
                    <a:lumMod val="75000"/>
                    <a:lumOff val="2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学校名</a:t>
            </a:r>
            <a:r>
              <a:rPr lang="ja" altLang="en-US" b="1" dirty="0">
                <a:solidFill>
                  <a:schemeClr val="bg1">
                    <a:lumMod val="75000"/>
                    <a:lumOff val="2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・</a:t>
            </a:r>
            <a:r>
              <a:rPr lang="ja" b="1" dirty="0">
                <a:solidFill>
                  <a:schemeClr val="bg1">
                    <a:lumMod val="75000"/>
                    <a:lumOff val="2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学年クラス</a:t>
            </a:r>
            <a:r>
              <a:rPr lang="ja" altLang="en-US" b="1" dirty="0">
                <a:solidFill>
                  <a:schemeClr val="bg1">
                    <a:lumMod val="75000"/>
                    <a:lumOff val="2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・</a:t>
            </a:r>
            <a:r>
              <a:rPr lang="ja" b="1" dirty="0">
                <a:solidFill>
                  <a:schemeClr val="bg1">
                    <a:lumMod val="75000"/>
                    <a:lumOff val="2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名前</a:t>
            </a:r>
            <a:r>
              <a:rPr lang="ja" sz="1000" b="1" dirty="0">
                <a:solidFill>
                  <a:schemeClr val="bg1">
                    <a:lumMod val="75000"/>
                    <a:lumOff val="2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（グループ応募の場合はグループ名記入）</a:t>
            </a:r>
            <a:endParaRPr sz="1000" b="1" dirty="0">
              <a:solidFill>
                <a:schemeClr val="bg1">
                  <a:lumMod val="75000"/>
                  <a:lumOff val="25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567540" y="3173161"/>
            <a:ext cx="7166100" cy="585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 dirty="0">
                <a:latin typeface="Meiryo" panose="020B0604030504040204" pitchFamily="34" charset="-128"/>
                <a:ea typeface="Meiryo" panose="020B0604030504040204" pitchFamily="34" charset="-128"/>
              </a:rPr>
              <a:t>東京都　新宿区立よこでら小学校　4年1組　　　旺文 太郎</a:t>
            </a:r>
            <a:endParaRPr sz="1800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541890" y="3758461"/>
            <a:ext cx="8254200" cy="5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 b="1" dirty="0">
                <a:solidFill>
                  <a:srgbClr val="00206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グループ応募の場合は、作品の巻末にグループ名と制作者全員の名前、指導した先生名を明記すること。</a:t>
            </a:r>
            <a:endParaRPr sz="1800" b="1" dirty="0">
              <a:solidFill>
                <a:srgbClr val="00206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C78D8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/>
          <p:nvPr/>
        </p:nvSpPr>
        <p:spPr>
          <a:xfrm>
            <a:off x="635075" y="1071486"/>
            <a:ext cx="8445600" cy="4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 b="1" dirty="0">
                <a:solidFill>
                  <a:schemeClr val="accent2">
                    <a:lumMod val="2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テーマを選択</a:t>
            </a:r>
            <a:r>
              <a:rPr lang="ja" altLang="en-US" sz="1800" b="1" dirty="0">
                <a:solidFill>
                  <a:schemeClr val="accent2">
                    <a:lumMod val="2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r>
              <a:rPr lang="ja" altLang="en-US" sz="1600" dirty="0">
                <a:solidFill>
                  <a:schemeClr val="accent2">
                    <a:lumMod val="2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小学生・中学生・高校生共通のテーマ</a:t>
            </a:r>
            <a:endParaRPr sz="1600" dirty="0">
              <a:solidFill>
                <a:schemeClr val="accent2">
                  <a:lumMod val="25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chemeClr val="dk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76" name="Google Shape;76;p15"/>
          <p:cNvGraphicFramePr/>
          <p:nvPr>
            <p:extLst>
              <p:ext uri="{D42A27DB-BD31-4B8C-83A1-F6EECF244321}">
                <p14:modId xmlns:p14="http://schemas.microsoft.com/office/powerpoint/2010/main" val="2875622926"/>
              </p:ext>
            </p:extLst>
          </p:nvPr>
        </p:nvGraphicFramePr>
        <p:xfrm>
          <a:off x="635075" y="1511675"/>
          <a:ext cx="7602600" cy="857600"/>
        </p:xfrm>
        <a:graphic>
          <a:graphicData uri="http://schemas.openxmlformats.org/drawingml/2006/table">
            <a:tbl>
              <a:tblPr>
                <a:noFill/>
                <a:tableStyleId>{11B8C941-0B91-479C-ADEA-7BA02FC28868}</a:tableStyleId>
              </a:tblPr>
              <a:tblGrid>
                <a:gridCol w="1767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41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0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00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576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050" b="1" i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①地域活性化ビジネス</a:t>
                      </a:r>
                      <a:endParaRPr sz="1050" b="1" i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28575" marR="28575" marT="19050" marB="19050" anchor="ctr">
                    <a:lnL w="7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7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7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7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050" b="1" i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②社会・環境問題解決ビジネス</a:t>
                      </a:r>
                      <a:endParaRPr sz="1050" b="1" i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28575" marR="28575" marT="19050" marB="19050" anchor="ctr">
                    <a:lnL w="7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7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7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7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050" b="1" i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③未来の学校・教育ビジネス</a:t>
                      </a:r>
                      <a:endParaRPr sz="1050" b="1" i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28575" marR="28575" marT="19050" marB="19050" anchor="ctr">
                    <a:lnL w="7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7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7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7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050" b="1" i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その他のテーマでの</a:t>
                      </a:r>
                      <a:endParaRPr sz="1050" b="1" i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050" b="1" i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スタートアップアイデア</a:t>
                      </a:r>
                      <a:endParaRPr sz="1050" b="1" i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28575" marR="28575" marT="19050" marB="19050" anchor="ctr">
                    <a:lnL w="7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7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7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7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5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7" name="Google Shape;77;p15"/>
          <p:cNvSpPr txBox="1"/>
          <p:nvPr/>
        </p:nvSpPr>
        <p:spPr>
          <a:xfrm>
            <a:off x="635075" y="2458934"/>
            <a:ext cx="7602600" cy="444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 b="1" dirty="0">
                <a:latin typeface="Meiryo" panose="020B0604030504040204" pitchFamily="34" charset="-128"/>
                <a:ea typeface="Meiryo" panose="020B0604030504040204" pitchFamily="34" charset="-128"/>
              </a:rPr>
              <a:t>選択したテーマの番号①～③を記入。「その他」を選択した場合は「その他」と記入してください。</a:t>
            </a:r>
            <a:endParaRPr sz="1200" b="1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78" name="Google Shape;78;p15"/>
          <p:cNvSpPr/>
          <p:nvPr/>
        </p:nvSpPr>
        <p:spPr>
          <a:xfrm>
            <a:off x="5472025" y="3044284"/>
            <a:ext cx="2765700" cy="1095600"/>
          </a:xfrm>
          <a:prstGeom prst="rect">
            <a:avLst/>
          </a:prstGeom>
          <a:solidFill>
            <a:schemeClr val="dk1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sz="4000" b="1">
                <a:latin typeface="Meiryo" panose="020B0604030504040204" pitchFamily="34" charset="-128"/>
                <a:ea typeface="Meiryo" panose="020B0604030504040204" pitchFamily="34" charset="-128"/>
              </a:rPr>
              <a:t>①</a:t>
            </a:r>
            <a:endParaRPr sz="4000" b="1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C78D8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 txBox="1"/>
          <p:nvPr/>
        </p:nvSpPr>
        <p:spPr>
          <a:xfrm>
            <a:off x="311700" y="757965"/>
            <a:ext cx="8445600" cy="988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 b="1" dirty="0">
                <a:solidFill>
                  <a:schemeClr val="accent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Step1　想像する</a:t>
            </a:r>
            <a:endParaRPr sz="1800" b="1" dirty="0">
              <a:solidFill>
                <a:schemeClr val="accent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 dirty="0">
                <a:solidFill>
                  <a:schemeClr val="accent2">
                    <a:lumMod val="2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自分が考えたこと、やりたいことや変えたいことなど、新しいアイデアを自由に想像してください。</a:t>
            </a:r>
            <a:endParaRPr sz="1200" dirty="0">
              <a:solidFill>
                <a:schemeClr val="accent2">
                  <a:lumMod val="25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 dirty="0">
                <a:solidFill>
                  <a:schemeClr val="accent2">
                    <a:lumMod val="2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そのアイデアを書いてみましょう。（想像するだけで書かなくても構いません。）</a:t>
            </a:r>
            <a:endParaRPr sz="1200" dirty="0">
              <a:solidFill>
                <a:schemeClr val="accent2">
                  <a:lumMod val="25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 dirty="0">
                <a:solidFill>
                  <a:schemeClr val="accent2">
                    <a:lumMod val="2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（文章だけでも構いません。絵や図、表など用いることも自由です。）</a:t>
            </a:r>
            <a:endParaRPr sz="1200" dirty="0">
              <a:solidFill>
                <a:schemeClr val="accent2">
                  <a:lumMod val="25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chemeClr val="accent2">
                  <a:lumMod val="25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86" name="Google Shape;86;p16"/>
          <p:cNvSpPr txBox="1"/>
          <p:nvPr/>
        </p:nvSpPr>
        <p:spPr>
          <a:xfrm>
            <a:off x="311700" y="1746114"/>
            <a:ext cx="8520600" cy="230545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テキスト入力エリア</a:t>
            </a:r>
            <a:endParaRPr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87" name="Google Shape;87;p16"/>
          <p:cNvSpPr txBox="1"/>
          <p:nvPr/>
        </p:nvSpPr>
        <p:spPr>
          <a:xfrm>
            <a:off x="349050" y="4018543"/>
            <a:ext cx="6704100" cy="22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 b="1" dirty="0">
                <a:solidFill>
                  <a:schemeClr val="accent2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シートが足りない場合はシートをコピーしてお使いください。使用枚数は自由です。</a:t>
            </a:r>
            <a:endParaRPr sz="1200" b="1" dirty="0">
              <a:solidFill>
                <a:schemeClr val="accent2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88" name="Google Shape;88;p16"/>
          <p:cNvSpPr txBox="1">
            <a:spLocks noGrp="1"/>
          </p:cNvSpPr>
          <p:nvPr>
            <p:ph type="sldNum" idx="4294967295"/>
          </p:nvPr>
        </p:nvSpPr>
        <p:spPr>
          <a:xfrm>
            <a:off x="8594725" y="4662488"/>
            <a:ext cx="549275" cy="393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 sz="1200" b="1">
                <a:solidFill>
                  <a:srgbClr val="000000"/>
                </a:solidFill>
              </a:rPr>
              <a:t>4</a:t>
            </a:fld>
            <a:endParaRPr sz="12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C78D8"/>
        </a:solid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7"/>
          <p:cNvSpPr txBox="1">
            <a:spLocks noGrp="1"/>
          </p:cNvSpPr>
          <p:nvPr>
            <p:ph type="sldNum" idx="4294967295"/>
          </p:nvPr>
        </p:nvSpPr>
        <p:spPr>
          <a:xfrm>
            <a:off x="8594725" y="4662488"/>
            <a:ext cx="549275" cy="393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 sz="1200" b="1">
                <a:solidFill>
                  <a:srgbClr val="000000"/>
                </a:solidFill>
              </a:rPr>
              <a:t>5</a:t>
            </a:fld>
            <a:endParaRPr sz="1200" b="1">
              <a:solidFill>
                <a:srgbClr val="000000"/>
              </a:solidFill>
            </a:endParaRPr>
          </a:p>
        </p:txBody>
      </p:sp>
      <p:sp>
        <p:nvSpPr>
          <p:cNvPr id="3" name="Google Shape;86;p16">
            <a:extLst>
              <a:ext uri="{FF2B5EF4-FFF2-40B4-BE49-F238E27FC236}">
                <a16:creationId xmlns:a16="http://schemas.microsoft.com/office/drawing/2014/main" id="{460F8EA6-BFEB-16E8-C631-21F1E3EE0902}"/>
              </a:ext>
            </a:extLst>
          </p:cNvPr>
          <p:cNvSpPr txBox="1"/>
          <p:nvPr/>
        </p:nvSpPr>
        <p:spPr>
          <a:xfrm>
            <a:off x="311700" y="1746114"/>
            <a:ext cx="8520600" cy="230545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テキスト入力エリア</a:t>
            </a:r>
            <a:endParaRPr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" name="Google Shape;87;p16">
            <a:extLst>
              <a:ext uri="{FF2B5EF4-FFF2-40B4-BE49-F238E27FC236}">
                <a16:creationId xmlns:a16="http://schemas.microsoft.com/office/drawing/2014/main" id="{3BC95B63-9EFF-EBF2-208C-B824C76639BB}"/>
              </a:ext>
            </a:extLst>
          </p:cNvPr>
          <p:cNvSpPr txBox="1"/>
          <p:nvPr/>
        </p:nvSpPr>
        <p:spPr>
          <a:xfrm>
            <a:off x="349050" y="4018543"/>
            <a:ext cx="6704100" cy="22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 b="1" dirty="0">
                <a:solidFill>
                  <a:schemeClr val="accent2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シートが足りない場合はシートをコピーしてお使いください。使用枚数は自由です。</a:t>
            </a:r>
            <a:endParaRPr sz="1200" b="1" dirty="0">
              <a:solidFill>
                <a:schemeClr val="accent2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5" name="Google Shape;85;p16">
            <a:extLst>
              <a:ext uri="{FF2B5EF4-FFF2-40B4-BE49-F238E27FC236}">
                <a16:creationId xmlns:a16="http://schemas.microsoft.com/office/drawing/2014/main" id="{DF2CACF0-CC3A-E8F1-4000-D8031AB140C8}"/>
              </a:ext>
            </a:extLst>
          </p:cNvPr>
          <p:cNvSpPr txBox="1"/>
          <p:nvPr/>
        </p:nvSpPr>
        <p:spPr>
          <a:xfrm>
            <a:off x="311700" y="757965"/>
            <a:ext cx="8445600" cy="988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altLang="ja" sz="18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Step2</a:t>
            </a:r>
            <a:r>
              <a:rPr kumimoji="0" lang="ja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　</a:t>
            </a:r>
            <a:r>
              <a:rPr kumimoji="0" lang="ja-JP" altLang="en-US" sz="1800" b="1" i="0" u="none" strike="noStrike" kern="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課題（問題点）を見つけ、調査する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altLang="ja" sz="1200" b="0" i="0" u="none" strike="noStrike" kern="0" cap="none" spc="0" normalizeH="0" baseline="0" noProof="0" dirty="0">
                <a:ln>
                  <a:noFill/>
                </a:ln>
                <a:solidFill>
                  <a:srgbClr val="EEEEEE">
                    <a:lumMod val="2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Step1</a:t>
            </a:r>
            <a:r>
              <a:rPr kumimoji="0" lang="ja-JP" altLang="en-US" sz="1200" b="0" i="0" u="none" strike="noStrike" kern="0" cap="none" spc="0" normalizeH="0" baseline="0" noProof="0">
                <a:ln>
                  <a:noFill/>
                </a:ln>
                <a:solidFill>
                  <a:srgbClr val="EEEEEE">
                    <a:lumMod val="2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のアイデアを実現するためには、何が必要か、何が問題となるのかを考え、よりくわしく調べてみましょう。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-JP" altLang="en-US" sz="1200" b="0" i="0" u="none" strike="noStrike" kern="0" cap="none" spc="0" normalizeH="0" baseline="0" noProof="0">
                <a:ln>
                  <a:noFill/>
                </a:ln>
                <a:solidFill>
                  <a:srgbClr val="EEEEEE">
                    <a:lumMod val="2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（文章だけでも構いません。絵や図、表など用いることも自由です。）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C78D8"/>
        </a:solid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86;p16">
            <a:extLst>
              <a:ext uri="{FF2B5EF4-FFF2-40B4-BE49-F238E27FC236}">
                <a16:creationId xmlns:a16="http://schemas.microsoft.com/office/drawing/2014/main" id="{8780953F-EB63-ED1F-9AC9-4D85E0C964E8}"/>
              </a:ext>
            </a:extLst>
          </p:cNvPr>
          <p:cNvSpPr txBox="1"/>
          <p:nvPr/>
        </p:nvSpPr>
        <p:spPr>
          <a:xfrm>
            <a:off x="311700" y="1746114"/>
            <a:ext cx="8520600" cy="230545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テキスト入力エリア</a:t>
            </a:r>
            <a:endParaRPr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" name="Google Shape;87;p16">
            <a:extLst>
              <a:ext uri="{FF2B5EF4-FFF2-40B4-BE49-F238E27FC236}">
                <a16:creationId xmlns:a16="http://schemas.microsoft.com/office/drawing/2014/main" id="{8B5D33F2-1A3F-DFCE-0D1B-AF8ACD024177}"/>
              </a:ext>
            </a:extLst>
          </p:cNvPr>
          <p:cNvSpPr txBox="1"/>
          <p:nvPr/>
        </p:nvSpPr>
        <p:spPr>
          <a:xfrm>
            <a:off x="349050" y="4018543"/>
            <a:ext cx="6704100" cy="22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 b="1" dirty="0">
                <a:solidFill>
                  <a:schemeClr val="accent2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シートが足りない場合はシートをコピーしてお使いください。使用枚数は自由です。</a:t>
            </a:r>
            <a:endParaRPr sz="1200" b="1" dirty="0">
              <a:solidFill>
                <a:schemeClr val="accent2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" name="Google Shape;85;p16">
            <a:extLst>
              <a:ext uri="{FF2B5EF4-FFF2-40B4-BE49-F238E27FC236}">
                <a16:creationId xmlns:a16="http://schemas.microsoft.com/office/drawing/2014/main" id="{200A39DF-2F5E-0604-EE15-195B9D064460}"/>
              </a:ext>
            </a:extLst>
          </p:cNvPr>
          <p:cNvSpPr txBox="1"/>
          <p:nvPr/>
        </p:nvSpPr>
        <p:spPr>
          <a:xfrm>
            <a:off x="311700" y="757965"/>
            <a:ext cx="8445600" cy="988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ja" sz="1600" b="1" dirty="0">
                <a:solidFill>
                  <a:srgbClr val="0046F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Step3</a:t>
            </a:r>
            <a:r>
              <a:rPr lang="ja" altLang="en-US" sz="1600" b="1" dirty="0">
                <a:solidFill>
                  <a:srgbClr val="0046F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r>
              <a:rPr lang="ja-JP" altLang="en-US" sz="1600" b="1">
                <a:solidFill>
                  <a:srgbClr val="0046F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課題（問題点）解決に必要なことを考え、調査する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ja" sz="1200" dirty="0">
                <a:solidFill>
                  <a:schemeClr val="accent2">
                    <a:lumMod val="2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Step2</a:t>
            </a:r>
            <a:r>
              <a:rPr lang="ja-JP" altLang="en-US" sz="1200">
                <a:solidFill>
                  <a:schemeClr val="accent2">
                    <a:lumMod val="2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で考え、調べた課題や問題点を解決するために必要なことを考え、よりくわしく調べてみましょう。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1200">
                <a:solidFill>
                  <a:schemeClr val="accent2">
                    <a:lumMod val="2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（文章だけでも構いません。絵や図、表など用いることも自由です。）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C78D8"/>
        </a:solidFill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9"/>
          <p:cNvSpPr txBox="1"/>
          <p:nvPr/>
        </p:nvSpPr>
        <p:spPr>
          <a:xfrm>
            <a:off x="154496" y="540635"/>
            <a:ext cx="8839500" cy="246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altLang="en-US" sz="1100" dirty="0">
                <a:solidFill>
                  <a:schemeClr val="bg2">
                    <a:lumMod val="75000"/>
                    <a:lumOff val="25000"/>
                  </a:schemeClr>
                </a:solidFill>
                <a:highlight>
                  <a:srgbClr val="FFFF00"/>
                </a:highlight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r>
              <a:rPr lang="ja" sz="1100" dirty="0">
                <a:solidFill>
                  <a:schemeClr val="bg2">
                    <a:lumMod val="75000"/>
                    <a:lumOff val="25000"/>
                  </a:schemeClr>
                </a:solidFill>
                <a:highlight>
                  <a:srgbClr val="FFFF00"/>
                </a:highlight>
                <a:latin typeface="Meiryo" panose="020B0604030504040204" pitchFamily="34" charset="-128"/>
                <a:ea typeface="Meiryo" panose="020B0604030504040204" pitchFamily="34" charset="-128"/>
              </a:rPr>
              <a:t>STEP4は小学生は不要です。STEP5へ進んでください。</a:t>
            </a:r>
            <a:r>
              <a:rPr lang="ja" sz="900" dirty="0">
                <a:solidFill>
                  <a:schemeClr val="bg2">
                    <a:lumMod val="75000"/>
                    <a:lumOff val="25000"/>
                  </a:schemeClr>
                </a:solidFill>
                <a:highlight>
                  <a:srgbClr val="FFFF00"/>
                </a:highlight>
                <a:latin typeface="Meiryo" panose="020B0604030504040204" pitchFamily="34" charset="-128"/>
                <a:ea typeface="Meiryo" panose="020B0604030504040204" pitchFamily="34" charset="-128"/>
              </a:rPr>
              <a:t>（小学生がSTEP4に取組む（考える）ことは自由ですが、審査には影響しません。</a:t>
            </a:r>
            <a:r>
              <a:rPr lang="ja" altLang="en-US" sz="900" dirty="0">
                <a:solidFill>
                  <a:schemeClr val="bg2">
                    <a:lumMod val="75000"/>
                    <a:lumOff val="25000"/>
                  </a:schemeClr>
                </a:solidFill>
                <a:highlight>
                  <a:srgbClr val="FFFF00"/>
                </a:highlight>
                <a:latin typeface="Meiryo" panose="020B0604030504040204" pitchFamily="34" charset="-128"/>
                <a:ea typeface="Meiryo" panose="020B0604030504040204" pitchFamily="34" charset="-128"/>
              </a:rPr>
              <a:t>）　</a:t>
            </a:r>
            <a:endParaRPr sz="900" dirty="0">
              <a:solidFill>
                <a:schemeClr val="bg2">
                  <a:lumMod val="75000"/>
                  <a:lumOff val="25000"/>
                </a:schemeClr>
              </a:solidFill>
              <a:highlight>
                <a:srgbClr val="FFFF00"/>
              </a:highlight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16" name="Google Shape;116;p19"/>
          <p:cNvSpPr txBox="1">
            <a:spLocks noGrp="1"/>
          </p:cNvSpPr>
          <p:nvPr>
            <p:ph type="sldNum" idx="4294967295"/>
          </p:nvPr>
        </p:nvSpPr>
        <p:spPr>
          <a:xfrm>
            <a:off x="8594725" y="4662488"/>
            <a:ext cx="549275" cy="393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 sz="1200" b="1">
                <a:solidFill>
                  <a:srgbClr val="000000"/>
                </a:solidFill>
              </a:rPr>
              <a:t>7</a:t>
            </a:fld>
            <a:endParaRPr sz="1200" b="1">
              <a:solidFill>
                <a:srgbClr val="000000"/>
              </a:solidFill>
            </a:endParaRPr>
          </a:p>
        </p:txBody>
      </p:sp>
      <p:sp>
        <p:nvSpPr>
          <p:cNvPr id="2" name="Google Shape;86;p16">
            <a:extLst>
              <a:ext uri="{FF2B5EF4-FFF2-40B4-BE49-F238E27FC236}">
                <a16:creationId xmlns:a16="http://schemas.microsoft.com/office/drawing/2014/main" id="{F61752CC-95EC-6140-8F7B-387C98BE997B}"/>
              </a:ext>
            </a:extLst>
          </p:cNvPr>
          <p:cNvSpPr txBox="1"/>
          <p:nvPr/>
        </p:nvSpPr>
        <p:spPr>
          <a:xfrm>
            <a:off x="311700" y="1746114"/>
            <a:ext cx="8520600" cy="230545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テキスト入力エリア</a:t>
            </a:r>
            <a:endParaRPr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" name="Google Shape;87;p16">
            <a:extLst>
              <a:ext uri="{FF2B5EF4-FFF2-40B4-BE49-F238E27FC236}">
                <a16:creationId xmlns:a16="http://schemas.microsoft.com/office/drawing/2014/main" id="{67EBBCBA-0FB4-A2A2-5A43-BFA90CEDA555}"/>
              </a:ext>
            </a:extLst>
          </p:cNvPr>
          <p:cNvSpPr txBox="1"/>
          <p:nvPr/>
        </p:nvSpPr>
        <p:spPr>
          <a:xfrm>
            <a:off x="349050" y="4018543"/>
            <a:ext cx="6704100" cy="22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 b="1" dirty="0">
                <a:solidFill>
                  <a:schemeClr val="accent2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シートが足りない場合はシートをコピーしてお使いください。使用枚数は自由です。</a:t>
            </a:r>
            <a:endParaRPr sz="1200" b="1" dirty="0">
              <a:solidFill>
                <a:schemeClr val="accent2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9" name="Google Shape;85;p16">
            <a:extLst>
              <a:ext uri="{FF2B5EF4-FFF2-40B4-BE49-F238E27FC236}">
                <a16:creationId xmlns:a16="http://schemas.microsoft.com/office/drawing/2014/main" id="{D2BF7AEE-9270-D80E-9562-4847DE5A1DF3}"/>
              </a:ext>
            </a:extLst>
          </p:cNvPr>
          <p:cNvSpPr txBox="1"/>
          <p:nvPr/>
        </p:nvSpPr>
        <p:spPr>
          <a:xfrm>
            <a:off x="311700" y="757965"/>
            <a:ext cx="8445600" cy="988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altLang="ja" sz="1800" b="1" i="0" u="none" strike="noStrike" kern="0" cap="none" spc="0" normalizeH="0" baseline="0" noProof="0" dirty="0">
                <a:ln>
                  <a:noFill/>
                </a:ln>
                <a:solidFill>
                  <a:srgbClr val="4DD0E1">
                    <a:lumMod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Step4</a:t>
            </a:r>
            <a:r>
              <a:rPr kumimoji="0" lang="ja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DD0E1">
                    <a:lumMod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　</a:t>
            </a:r>
            <a:r>
              <a:rPr kumimoji="0" lang="ja-JP" altLang="en-US" sz="1800" b="1" i="0" u="none" strike="noStrike" kern="0" cap="none" spc="0" normalizeH="0" baseline="0" noProof="0">
                <a:ln>
                  <a:noFill/>
                </a:ln>
                <a:solidFill>
                  <a:srgbClr val="4DD0E1">
                    <a:lumMod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収益目標を立てる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altLang="ja" sz="1200" b="0" i="0" u="none" strike="noStrike" kern="0" cap="none" spc="0" normalizeH="0" baseline="0" noProof="0" dirty="0">
                <a:ln>
                  <a:noFill/>
                </a:ln>
                <a:solidFill>
                  <a:srgbClr val="EEEEEE">
                    <a:lumMod val="2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Step1</a:t>
            </a:r>
            <a:r>
              <a:rPr kumimoji="0" lang="ja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EEEEEE">
                    <a:lumMod val="2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～</a:t>
            </a:r>
            <a:r>
              <a:rPr kumimoji="0" lang="en-US" altLang="ja" sz="1200" b="0" i="0" u="none" strike="noStrike" kern="0" cap="none" spc="0" normalizeH="0" baseline="0" noProof="0" dirty="0">
                <a:ln>
                  <a:noFill/>
                </a:ln>
                <a:solidFill>
                  <a:srgbClr val="EEEEEE">
                    <a:lumMod val="2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3</a:t>
            </a:r>
            <a:r>
              <a:rPr kumimoji="0" lang="ja-JP" altLang="en-US" sz="1200" b="0" i="0" u="none" strike="noStrike" kern="0" cap="none" spc="0" normalizeH="0" baseline="0" noProof="0">
                <a:ln>
                  <a:noFill/>
                </a:ln>
                <a:solidFill>
                  <a:srgbClr val="EEEEEE">
                    <a:lumMod val="2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を整理しビジネス的に捉え、収益目標</a:t>
            </a:r>
            <a:r>
              <a:rPr kumimoji="0" lang="en-US" altLang="ja-JP" sz="1200" b="0" i="0" u="none" strike="noStrike" kern="0" cap="none" spc="0" normalizeH="0" baseline="30000" noProof="0" dirty="0">
                <a:ln>
                  <a:noFill/>
                </a:ln>
                <a:solidFill>
                  <a:srgbClr val="EEEEEE">
                    <a:lumMod val="2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※</a:t>
            </a:r>
            <a:r>
              <a:rPr kumimoji="0" lang="ja-JP" altLang="en-US" sz="1200" b="0" i="0" u="none" strike="noStrike" kern="0" cap="none" spc="0" normalizeH="0" baseline="0" noProof="0">
                <a:ln>
                  <a:noFill/>
                </a:ln>
                <a:solidFill>
                  <a:srgbClr val="EEEEEE">
                    <a:lumMod val="2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を立てましょう。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altLang="ja-JP" sz="1050" b="0" i="0" u="none" strike="noStrike" kern="0" cap="none" spc="0" normalizeH="0" baseline="0" noProof="0" dirty="0">
                <a:ln>
                  <a:noFill/>
                </a:ln>
                <a:solidFill>
                  <a:srgbClr val="EEEEEE">
                    <a:lumMod val="2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※</a:t>
            </a:r>
            <a:r>
              <a:rPr kumimoji="0" lang="ja-JP" altLang="en-US" sz="1050" b="0" i="0" u="none" strike="noStrike" kern="0" cap="none" spc="0" normalizeH="0" baseline="0" noProof="0">
                <a:ln>
                  <a:noFill/>
                </a:ln>
                <a:solidFill>
                  <a:srgbClr val="EEEEEE">
                    <a:lumMod val="2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収益目標：利益を生む、確保するための構想や計画など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-JP" altLang="en-US" sz="1200" b="0" i="0" u="none" strike="noStrike" kern="0" cap="none" spc="0" normalizeH="0" baseline="0" noProof="0">
                <a:ln>
                  <a:noFill/>
                </a:ln>
                <a:solidFill>
                  <a:srgbClr val="EEEEEE">
                    <a:lumMod val="2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（文章だけでも構いません。絵や図、表など用いることも自由です。）</a:t>
            </a:r>
            <a:endParaRPr kumimoji="0" lang="ja-JP" altLang="en-US" sz="1200" b="0" i="0" u="none" strike="noStrike" kern="0" cap="none" spc="0" normalizeH="0" baseline="0" noProof="0" dirty="0">
              <a:ln>
                <a:noFill/>
              </a:ln>
              <a:solidFill>
                <a:srgbClr val="EEEEEE">
                  <a:lumMod val="2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C78D8"/>
        </a:solidFill>
        <a:effectLst/>
      </p:bgPr>
    </p:bg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0"/>
          <p:cNvSpPr txBox="1">
            <a:spLocks noGrp="1"/>
          </p:cNvSpPr>
          <p:nvPr>
            <p:ph type="sldNum" idx="4294967295"/>
          </p:nvPr>
        </p:nvSpPr>
        <p:spPr>
          <a:xfrm>
            <a:off x="8594725" y="4662488"/>
            <a:ext cx="549275" cy="393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 sz="1200" b="1">
                <a:solidFill>
                  <a:srgbClr val="000000"/>
                </a:solidFill>
              </a:rPr>
              <a:t>8</a:t>
            </a:fld>
            <a:endParaRPr sz="1200" b="1">
              <a:solidFill>
                <a:srgbClr val="000000"/>
              </a:solidFill>
            </a:endParaRPr>
          </a:p>
        </p:txBody>
      </p:sp>
      <p:sp>
        <p:nvSpPr>
          <p:cNvPr id="2" name="Google Shape;86;p16">
            <a:extLst>
              <a:ext uri="{FF2B5EF4-FFF2-40B4-BE49-F238E27FC236}">
                <a16:creationId xmlns:a16="http://schemas.microsoft.com/office/drawing/2014/main" id="{6075F639-5417-199E-85FC-4DECB93785A2}"/>
              </a:ext>
            </a:extLst>
          </p:cNvPr>
          <p:cNvSpPr txBox="1"/>
          <p:nvPr/>
        </p:nvSpPr>
        <p:spPr>
          <a:xfrm>
            <a:off x="311700" y="1746114"/>
            <a:ext cx="8520600" cy="230545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テキスト入力エリア</a:t>
            </a:r>
            <a:endParaRPr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" name="Google Shape;87;p16">
            <a:extLst>
              <a:ext uri="{FF2B5EF4-FFF2-40B4-BE49-F238E27FC236}">
                <a16:creationId xmlns:a16="http://schemas.microsoft.com/office/drawing/2014/main" id="{6D025F9B-6EF1-3719-FFAC-F7024C674075}"/>
              </a:ext>
            </a:extLst>
          </p:cNvPr>
          <p:cNvSpPr txBox="1"/>
          <p:nvPr/>
        </p:nvSpPr>
        <p:spPr>
          <a:xfrm>
            <a:off x="349050" y="4018543"/>
            <a:ext cx="6704100" cy="22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 b="1" dirty="0">
                <a:solidFill>
                  <a:schemeClr val="accent2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シートが足りない場合はシートをコピーしてお使いください。使用枚数は自由です。</a:t>
            </a:r>
            <a:endParaRPr sz="1200" b="1" dirty="0">
              <a:solidFill>
                <a:schemeClr val="accent2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" name="Google Shape;85;p16">
            <a:extLst>
              <a:ext uri="{FF2B5EF4-FFF2-40B4-BE49-F238E27FC236}">
                <a16:creationId xmlns:a16="http://schemas.microsoft.com/office/drawing/2014/main" id="{0612FE20-BBFD-C5E5-399C-FF1681DD2E72}"/>
              </a:ext>
            </a:extLst>
          </p:cNvPr>
          <p:cNvSpPr txBox="1"/>
          <p:nvPr/>
        </p:nvSpPr>
        <p:spPr>
          <a:xfrm>
            <a:off x="311700" y="757965"/>
            <a:ext cx="8445600" cy="988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altLang="ja" sz="18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Step5</a:t>
            </a:r>
            <a:r>
              <a:rPr kumimoji="0" lang="ja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　</a:t>
            </a:r>
            <a:r>
              <a:rPr kumimoji="0" lang="ja-JP" altLang="en-US" sz="18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企画する（まとめる）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altLang="ja" sz="1300" b="0" i="0" u="none" strike="noStrike" kern="0" cap="none" spc="0" normalizeH="0" baseline="0" noProof="0" dirty="0">
                <a:ln>
                  <a:noFill/>
                </a:ln>
                <a:solidFill>
                  <a:srgbClr val="EEEEEE">
                    <a:lumMod val="2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Step1</a:t>
            </a:r>
            <a:r>
              <a:rPr kumimoji="0" lang="ja" alt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EEEEEE">
                    <a:lumMod val="2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～</a:t>
            </a:r>
            <a:r>
              <a:rPr kumimoji="0" lang="en-US" altLang="ja" sz="1300" b="0" i="0" u="none" strike="noStrike" kern="0" cap="none" spc="0" normalizeH="0" baseline="0" noProof="0" dirty="0">
                <a:ln>
                  <a:noFill/>
                </a:ln>
                <a:solidFill>
                  <a:srgbClr val="EEEEEE">
                    <a:lumMod val="2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4</a:t>
            </a:r>
            <a:r>
              <a:rPr kumimoji="0" lang="ja" alt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EEEEEE">
                    <a:lumMod val="2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（</a:t>
            </a:r>
            <a:r>
              <a:rPr kumimoji="0" lang="en-US" altLang="ja" sz="1300" b="0" i="0" u="none" strike="noStrike" kern="0" cap="none" spc="0" normalizeH="0" baseline="0" noProof="0" dirty="0">
                <a:ln>
                  <a:noFill/>
                </a:ln>
                <a:solidFill>
                  <a:srgbClr val="EEEEEE">
                    <a:lumMod val="2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3</a:t>
            </a:r>
            <a:r>
              <a:rPr kumimoji="0" lang="ja" alt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EEEEEE">
                    <a:lumMod val="2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）</a:t>
            </a:r>
            <a:r>
              <a:rPr kumimoji="0" lang="ja-JP" altLang="en-US" sz="1300" b="0" i="0" u="none" strike="noStrike" kern="0" cap="none" spc="0" normalizeH="0" baseline="0" noProof="0">
                <a:ln>
                  <a:noFill/>
                </a:ln>
                <a:solidFill>
                  <a:srgbClr val="EEEEEE">
                    <a:lumMod val="2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全てを整理し企画しましょう。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-JP" altLang="en-US" sz="1300" b="0" i="0" u="none" strike="noStrike" kern="0" cap="none" spc="0" normalizeH="0" baseline="0" noProof="0">
                <a:ln>
                  <a:noFill/>
                </a:ln>
                <a:solidFill>
                  <a:srgbClr val="EEEEEE">
                    <a:lumMod val="2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自分のアイデアが世の中へ、人へ伝わる企画書にまとめアピールしましょう。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-JP" altLang="en-US" sz="1300" b="0" i="0" u="none" strike="noStrike" kern="0" cap="none" spc="0" normalizeH="0" baseline="0" noProof="0">
                <a:ln>
                  <a:noFill/>
                </a:ln>
                <a:solidFill>
                  <a:srgbClr val="EEEEEE">
                    <a:lumMod val="2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（文章だけでも構いません。絵や図、表など用いることも自由です。）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C78D8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1"/>
          <p:cNvSpPr txBox="1">
            <a:spLocks noGrp="1"/>
          </p:cNvSpPr>
          <p:nvPr>
            <p:ph type="sldNum" idx="4294967295"/>
          </p:nvPr>
        </p:nvSpPr>
        <p:spPr>
          <a:xfrm>
            <a:off x="8594725" y="4749800"/>
            <a:ext cx="549275" cy="393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 sz="1200" b="1">
                <a:solidFill>
                  <a:srgbClr val="000000"/>
                </a:solidFill>
              </a:rPr>
              <a:t>9</a:t>
            </a:fld>
            <a:endParaRPr sz="1200" b="1">
              <a:solidFill>
                <a:srgbClr val="000000"/>
              </a:solidFill>
            </a:endParaRPr>
          </a:p>
        </p:txBody>
      </p:sp>
      <p:graphicFrame>
        <p:nvGraphicFramePr>
          <p:cNvPr id="134" name="Google Shape;134;p21"/>
          <p:cNvGraphicFramePr/>
          <p:nvPr>
            <p:extLst>
              <p:ext uri="{D42A27DB-BD31-4B8C-83A1-F6EECF244321}">
                <p14:modId xmlns:p14="http://schemas.microsoft.com/office/powerpoint/2010/main" val="1928389237"/>
              </p:ext>
            </p:extLst>
          </p:nvPr>
        </p:nvGraphicFramePr>
        <p:xfrm>
          <a:off x="608575" y="1166223"/>
          <a:ext cx="4864200" cy="396210"/>
        </p:xfrm>
        <a:graphic>
          <a:graphicData uri="http://schemas.openxmlformats.org/drawingml/2006/table">
            <a:tbl>
              <a:tblPr>
                <a:noFill/>
                <a:tableStyleId>{2A0C1B12-92A8-4FA7-ACF9-E89D39F8ABFF}</a:tableStyleId>
              </a:tblPr>
              <a:tblGrid>
                <a:gridCol w="1228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35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36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b="1" i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グループ名</a:t>
                      </a:r>
                      <a:endParaRPr b="1" i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1F1F1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1F1F1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1F1F1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1F1F1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 i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1F1F1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1F1F1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1F1F1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1F1F1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5" name="Google Shape;135;p21"/>
          <p:cNvGraphicFramePr/>
          <p:nvPr>
            <p:extLst>
              <p:ext uri="{D42A27DB-BD31-4B8C-83A1-F6EECF244321}">
                <p14:modId xmlns:p14="http://schemas.microsoft.com/office/powerpoint/2010/main" val="1020326265"/>
              </p:ext>
            </p:extLst>
          </p:nvPr>
        </p:nvGraphicFramePr>
        <p:xfrm>
          <a:off x="5865000" y="1166223"/>
          <a:ext cx="2326500" cy="548610"/>
        </p:xfrm>
        <a:graphic>
          <a:graphicData uri="http://schemas.openxmlformats.org/drawingml/2006/table">
            <a:tbl>
              <a:tblPr>
                <a:noFill/>
                <a:tableStyleId>{2A0C1B12-92A8-4FA7-ACF9-E89D39F8ABFF}</a:tableStyleId>
              </a:tblPr>
              <a:tblGrid>
                <a:gridCol w="1163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3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2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b="1" i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合計人数</a:t>
                      </a:r>
                      <a:endParaRPr b="1" i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000" b="1" i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（先生は除く）</a:t>
                      </a:r>
                      <a:endParaRPr sz="1000" b="1" i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 i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6" name="Google Shape;136;p21"/>
          <p:cNvSpPr txBox="1"/>
          <p:nvPr/>
        </p:nvSpPr>
        <p:spPr>
          <a:xfrm>
            <a:off x="544125" y="1562433"/>
            <a:ext cx="2659200" cy="31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b="1" dirty="0">
                <a:latin typeface="Meiryo" panose="020B0604030504040204" pitchFamily="34" charset="-128"/>
                <a:ea typeface="Meiryo" panose="020B0604030504040204" pitchFamily="34" charset="-128"/>
              </a:rPr>
              <a:t>制作者名（全員のお名前）</a:t>
            </a:r>
            <a:endParaRPr b="1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137" name="Google Shape;137;p21"/>
          <p:cNvGraphicFramePr/>
          <p:nvPr>
            <p:extLst>
              <p:ext uri="{D42A27DB-BD31-4B8C-83A1-F6EECF244321}">
                <p14:modId xmlns:p14="http://schemas.microsoft.com/office/powerpoint/2010/main" val="1136112291"/>
              </p:ext>
            </p:extLst>
          </p:nvPr>
        </p:nvGraphicFramePr>
        <p:xfrm>
          <a:off x="616050" y="1880683"/>
          <a:ext cx="8052900" cy="1981050"/>
        </p:xfrm>
        <a:graphic>
          <a:graphicData uri="http://schemas.openxmlformats.org/drawingml/2006/table">
            <a:tbl>
              <a:tblPr>
                <a:noFill/>
                <a:tableStyleId>{2A0C1B12-92A8-4FA7-ACF9-E89D39F8ABFF}</a:tableStyleId>
              </a:tblPr>
              <a:tblGrid>
                <a:gridCol w="1342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21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421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421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421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421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460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60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60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60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60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38" name="Google Shape;138;p21"/>
          <p:cNvGraphicFramePr/>
          <p:nvPr>
            <p:extLst>
              <p:ext uri="{D42A27DB-BD31-4B8C-83A1-F6EECF244321}">
                <p14:modId xmlns:p14="http://schemas.microsoft.com/office/powerpoint/2010/main" val="2583945975"/>
              </p:ext>
            </p:extLst>
          </p:nvPr>
        </p:nvGraphicFramePr>
        <p:xfrm>
          <a:off x="616050" y="3981878"/>
          <a:ext cx="5927975" cy="396210"/>
        </p:xfrm>
        <a:graphic>
          <a:graphicData uri="http://schemas.openxmlformats.org/drawingml/2006/table">
            <a:tbl>
              <a:tblPr>
                <a:noFill/>
                <a:tableStyleId>{2A0C1B12-92A8-4FA7-ACF9-E89D39F8ABFF}</a:tableStyleId>
              </a:tblPr>
              <a:tblGrid>
                <a:gridCol w="1690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37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2339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b="1" i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指導先生名</a:t>
                      </a:r>
                      <a:endParaRPr b="1" i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Google Shape;85;p16">
            <a:extLst>
              <a:ext uri="{FF2B5EF4-FFF2-40B4-BE49-F238E27FC236}">
                <a16:creationId xmlns:a16="http://schemas.microsoft.com/office/drawing/2014/main" id="{5B5A3C2E-D4EC-ECF4-2BE7-93542442AD31}"/>
              </a:ext>
            </a:extLst>
          </p:cNvPr>
          <p:cNvSpPr txBox="1"/>
          <p:nvPr/>
        </p:nvSpPr>
        <p:spPr>
          <a:xfrm>
            <a:off x="311700" y="791147"/>
            <a:ext cx="8445600" cy="31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-JP" altLang="en-US" sz="2000" b="1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グループ応募用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318</TotalTime>
  <Words>573</Words>
  <Application>Microsoft Macintosh PowerPoint</Application>
  <PresentationFormat>画面に合わせる (16:9)</PresentationFormat>
  <Paragraphs>54</Paragraphs>
  <Slides>9</Slides>
  <Notes>9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2" baseType="lpstr">
      <vt:lpstr>Meiryo</vt:lpstr>
      <vt:lpstr>Arial</vt:lpstr>
      <vt:lpstr>Simple Dark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剛士 牧野</cp:lastModifiedBy>
  <cp:revision>16</cp:revision>
  <dcterms:modified xsi:type="dcterms:W3CDTF">2025-05-25T12:53:34Z</dcterms:modified>
</cp:coreProperties>
</file>